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65" r:id="rId12"/>
  </p:sldIdLst>
  <p:sldSz cx="18288000" cy="10287000"/>
  <p:notesSz cx="6858000" cy="9144000"/>
  <p:embeddedFontLst>
    <p:embeddedFont>
      <p:font typeface="Arial Unicode" panose="020B0604020202020204" charset="-128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DM Sans Bold" charset="0"/>
      <p:regular r:id="rId18"/>
    </p:embeddedFont>
    <p:embeddedFont>
      <p:font typeface="Montserrat Medium" panose="00000600000000000000" pitchFamily="2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58466" y="6318362"/>
            <a:ext cx="7114265" cy="911181"/>
            <a:chOff x="145151" y="376525"/>
            <a:chExt cx="1192610" cy="208909"/>
          </a:xfrm>
        </p:grpSpPr>
        <p:sp>
          <p:nvSpPr>
            <p:cNvPr id="4" name="Freeform 4"/>
            <p:cNvSpPr/>
            <p:nvPr/>
          </p:nvSpPr>
          <p:spPr>
            <a:xfrm>
              <a:off x="145151" y="376525"/>
              <a:ext cx="1192610" cy="206475"/>
            </a:xfrm>
            <a:custGeom>
              <a:avLst/>
              <a:gdLst/>
              <a:ahLst/>
              <a:cxnLst/>
              <a:rect l="l" t="t" r="r" b="b"/>
              <a:pathLst>
                <a:path w="1192610" h="206475">
                  <a:moveTo>
                    <a:pt x="0" y="0"/>
                  </a:moveTo>
                  <a:lnTo>
                    <a:pt x="1192610" y="0"/>
                  </a:lnTo>
                  <a:lnTo>
                    <a:pt x="1192610" y="206475"/>
                  </a:lnTo>
                  <a:lnTo>
                    <a:pt x="0" y="206475"/>
                  </a:lnTo>
                  <a:close/>
                </a:path>
              </a:pathLst>
            </a:custGeom>
            <a:solidFill>
              <a:srgbClr val="294D4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5151" y="378959"/>
              <a:ext cx="1192610" cy="206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DM Sans Bold" charset="0"/>
                </a:rPr>
                <a:t>Hospital Patient Data Warehouse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21355" y="-282295"/>
            <a:ext cx="3019946" cy="10851590"/>
            <a:chOff x="0" y="0"/>
            <a:chExt cx="795377" cy="28580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5377" cy="2858032"/>
            </a:xfrm>
            <a:custGeom>
              <a:avLst/>
              <a:gdLst/>
              <a:ahLst/>
              <a:cxnLst/>
              <a:rect l="l" t="t" r="r" b="b"/>
              <a:pathLst>
                <a:path w="795377" h="2858032">
                  <a:moveTo>
                    <a:pt x="0" y="0"/>
                  </a:moveTo>
                  <a:lnTo>
                    <a:pt x="795377" y="0"/>
                  </a:lnTo>
                  <a:lnTo>
                    <a:pt x="795377" y="2858032"/>
                  </a:lnTo>
                  <a:lnTo>
                    <a:pt x="0" y="2858032"/>
                  </a:lnTo>
                  <a:close/>
                </a:path>
              </a:pathLst>
            </a:custGeom>
            <a:solidFill>
              <a:srgbClr val="294D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795377" cy="2819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71600" y="4252515"/>
            <a:ext cx="10057626" cy="169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72"/>
              </a:lnSpc>
            </a:pPr>
            <a:r>
              <a:rPr lang="en-US" sz="15026" u="none" strike="noStrike" spc="-826" dirty="0">
                <a:solidFill>
                  <a:srgbClr val="294D45"/>
                </a:solidFill>
                <a:latin typeface="Arial Unicode"/>
                <a:ea typeface="Arial Unicode"/>
                <a:cs typeface="Arial Unicode"/>
                <a:sym typeface="Arial Unicode"/>
              </a:rPr>
              <a:t>MedSynora</a:t>
            </a:r>
          </a:p>
        </p:txBody>
      </p:sp>
      <p:pic>
        <p:nvPicPr>
          <p:cNvPr id="15" name="Picture 14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E5473167-F3FF-87D8-944C-42D05CDA6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187" y="733299"/>
            <a:ext cx="5880734" cy="8820401"/>
          </a:xfrm>
          <a:prstGeom prst="roundRect">
            <a:avLst>
              <a:gd name="adj" fmla="val 16667"/>
            </a:avLst>
          </a:prstGeom>
          <a:ln w="12700">
            <a:solidFill>
              <a:srgbClr val="0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8D2CD-7378-5151-1D8D-75CD6CBB4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43835E-5324-7EAD-D41A-59C6457C625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251F247-27F6-ECBC-2475-AA4233275B71}"/>
              </a:ext>
            </a:extLst>
          </p:cNvPr>
          <p:cNvGrpSpPr/>
          <p:nvPr/>
        </p:nvGrpSpPr>
        <p:grpSpPr>
          <a:xfrm>
            <a:off x="370488" y="8242445"/>
            <a:ext cx="17547023" cy="1501059"/>
            <a:chOff x="0" y="0"/>
            <a:chExt cx="3792444" cy="3244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1E27793-3135-08F1-6222-A9510765D78C}"/>
                </a:ext>
              </a:extLst>
            </p:cNvPr>
            <p:cNvSpPr/>
            <p:nvPr/>
          </p:nvSpPr>
          <p:spPr>
            <a:xfrm>
              <a:off x="0" y="0"/>
              <a:ext cx="3792444" cy="324424"/>
            </a:xfrm>
            <a:custGeom>
              <a:avLst/>
              <a:gdLst/>
              <a:ahLst/>
              <a:cxnLst/>
              <a:rect l="l" t="t" r="r" b="b"/>
              <a:pathLst>
                <a:path w="3792444" h="324424">
                  <a:moveTo>
                    <a:pt x="0" y="0"/>
                  </a:moveTo>
                  <a:lnTo>
                    <a:pt x="3792444" y="0"/>
                  </a:lnTo>
                  <a:lnTo>
                    <a:pt x="3792444" y="324424"/>
                  </a:lnTo>
                  <a:lnTo>
                    <a:pt x="0" y="324424"/>
                  </a:lnTo>
                  <a:close/>
                </a:path>
              </a:pathLst>
            </a:custGeom>
            <a:solidFill>
              <a:srgbClr val="294D4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BA0504A-5A8D-7E10-7598-851348EA8657}"/>
                </a:ext>
              </a:extLst>
            </p:cNvPr>
            <p:cNvSpPr txBox="1"/>
            <p:nvPr/>
          </p:nvSpPr>
          <p:spPr>
            <a:xfrm>
              <a:off x="0" y="-200025"/>
              <a:ext cx="3792444" cy="524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B065FFC5-3F53-9174-896E-9B6AFDD1C60C}"/>
              </a:ext>
            </a:extLst>
          </p:cNvPr>
          <p:cNvSpPr txBox="1"/>
          <p:nvPr/>
        </p:nvSpPr>
        <p:spPr>
          <a:xfrm>
            <a:off x="685800" y="700103"/>
            <a:ext cx="137160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11516"/>
              </a:lnSpc>
              <a:spcBef>
                <a:spcPct val="0"/>
              </a:spcBef>
            </a:pPr>
            <a:r>
              <a:rPr lang="en-US" sz="9600" u="none" strike="noStrike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Conclusion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D9EC105-DEBF-0D05-4E5D-11EB1CD61C4D}"/>
              </a:ext>
            </a:extLst>
          </p:cNvPr>
          <p:cNvSpPr txBox="1"/>
          <p:nvPr/>
        </p:nvSpPr>
        <p:spPr>
          <a:xfrm>
            <a:off x="685800" y="2966097"/>
            <a:ext cx="801048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4000" dirty="0"/>
              <a:t>Implementing a Data Warehouse in MedSynora enables centralized, accurate, and timely access to critical healthcare data, supporting better analysis, reporting, and strategic decision-making.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circular logo with a building and a gear&#10;&#10;AI-generated content may be incorrect.">
            <a:extLst>
              <a:ext uri="{FF2B5EF4-FFF2-40B4-BE49-F238E27FC236}">
                <a16:creationId xmlns:a16="http://schemas.microsoft.com/office/drawing/2014/main" id="{4F39FBD2-0DA6-E1D0-5F71-5E59832FA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630" y="1253196"/>
            <a:ext cx="6862104" cy="68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70488" y="8415453"/>
            <a:ext cx="17547023" cy="1501059"/>
            <a:chOff x="0" y="0"/>
            <a:chExt cx="3792444" cy="324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92444" cy="324424"/>
            </a:xfrm>
            <a:custGeom>
              <a:avLst/>
              <a:gdLst/>
              <a:ahLst/>
              <a:cxnLst/>
              <a:rect l="l" t="t" r="r" b="b"/>
              <a:pathLst>
                <a:path w="3792444" h="324424">
                  <a:moveTo>
                    <a:pt x="0" y="0"/>
                  </a:moveTo>
                  <a:lnTo>
                    <a:pt x="3792444" y="0"/>
                  </a:lnTo>
                  <a:lnTo>
                    <a:pt x="3792444" y="324424"/>
                  </a:lnTo>
                  <a:lnTo>
                    <a:pt x="0" y="324424"/>
                  </a:lnTo>
                  <a:close/>
                </a:path>
              </a:pathLst>
            </a:custGeom>
            <a:solidFill>
              <a:srgbClr val="294D4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3792444" cy="524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47787" y="6423010"/>
            <a:ext cx="4392424" cy="1066959"/>
            <a:chOff x="-398023" y="547151"/>
            <a:chExt cx="663314" cy="187096"/>
          </a:xfrm>
        </p:grpSpPr>
        <p:sp>
          <p:nvSpPr>
            <p:cNvPr id="15" name="Freeform 15"/>
            <p:cNvSpPr/>
            <p:nvPr/>
          </p:nvSpPr>
          <p:spPr>
            <a:xfrm>
              <a:off x="-393282" y="575726"/>
              <a:ext cx="658573" cy="129946"/>
            </a:xfrm>
            <a:custGeom>
              <a:avLst/>
              <a:gdLst/>
              <a:ahLst/>
              <a:cxnLst/>
              <a:rect l="l" t="t" r="r" b="b"/>
              <a:pathLst>
                <a:path w="658573" h="129946">
                  <a:moveTo>
                    <a:pt x="0" y="0"/>
                  </a:moveTo>
                  <a:lnTo>
                    <a:pt x="658573" y="0"/>
                  </a:lnTo>
                  <a:lnTo>
                    <a:pt x="658573" y="129946"/>
                  </a:lnTo>
                  <a:lnTo>
                    <a:pt x="0" y="129946"/>
                  </a:lnTo>
                  <a:close/>
                </a:path>
              </a:pathLst>
            </a:custGeom>
            <a:solidFill>
              <a:srgbClr val="294D4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398023" y="547151"/>
              <a:ext cx="658573" cy="18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GB" sz="2800" dirty="0">
                  <a:solidFill>
                    <a:srgbClr val="F6F6F6"/>
                  </a:solidFill>
                  <a:latin typeface="DM Sans"/>
                  <a:ea typeface="DM Sans"/>
                  <a:cs typeface="DM Sans"/>
                  <a:sym typeface="DM Sans"/>
                </a:rPr>
                <a:t>A</a:t>
              </a:r>
              <a:r>
                <a:rPr lang="en-US" sz="2800" dirty="0">
                  <a:solidFill>
                    <a:srgbClr val="F6F6F6"/>
                  </a:solidFill>
                  <a:latin typeface="DM Sans"/>
                  <a:ea typeface="DM Sans"/>
                  <a:cs typeface="DM Sans"/>
                  <a:sym typeface="DM Sans"/>
                </a:rPr>
                <a:t> Project By Group 15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12153" y="4088584"/>
            <a:ext cx="13095086" cy="241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7237"/>
              </a:lnSpc>
              <a:spcBef>
                <a:spcPct val="0"/>
              </a:spcBef>
            </a:pPr>
            <a:r>
              <a:rPr lang="en-US" sz="20279" u="none" strike="noStrike" spc="-111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6362700"/>
            <a:ext cx="6845977" cy="3095710"/>
            <a:chOff x="0" y="0"/>
            <a:chExt cx="1803056" cy="8153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3056" cy="815331"/>
            </a:xfrm>
            <a:custGeom>
              <a:avLst/>
              <a:gdLst/>
              <a:ahLst/>
              <a:cxnLst/>
              <a:rect l="l" t="t" r="r" b="b"/>
              <a:pathLst>
                <a:path w="1803056" h="815331">
                  <a:moveTo>
                    <a:pt x="0" y="0"/>
                  </a:moveTo>
                  <a:lnTo>
                    <a:pt x="1803056" y="0"/>
                  </a:lnTo>
                  <a:lnTo>
                    <a:pt x="1803056" y="815331"/>
                  </a:lnTo>
                  <a:lnTo>
                    <a:pt x="0" y="815331"/>
                  </a:lnTo>
                  <a:close/>
                </a:path>
              </a:pathLst>
            </a:custGeom>
            <a:solidFill>
              <a:srgbClr val="294D4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803056" cy="777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95145" y="495300"/>
            <a:ext cx="6669162" cy="917104"/>
            <a:chOff x="0" y="0"/>
            <a:chExt cx="1335465" cy="183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GB" sz="2600" u="none" strike="noStrike" dirty="0">
                  <a:solidFill>
                    <a:srgbClr val="294D45"/>
                  </a:solidFill>
                  <a:latin typeface="DM Sans"/>
                  <a:ea typeface="DM Sans"/>
                  <a:cs typeface="DM Sans"/>
                  <a:sym typeface="DM Sans"/>
                </a:rPr>
                <a:t>Introduction</a:t>
              </a:r>
              <a:endParaRPr lang="en-US" sz="2600" u="none" strike="noStrike" dirty="0">
                <a:solidFill>
                  <a:srgbClr val="294D4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95145" y="1714049"/>
            <a:ext cx="6669162" cy="917104"/>
            <a:chOff x="0" y="0"/>
            <a:chExt cx="1335465" cy="183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US" sz="2600" u="none" strike="noStrike" dirty="0">
                  <a:solidFill>
                    <a:srgbClr val="294D45"/>
                  </a:solidFill>
                  <a:latin typeface="DM Sans"/>
                  <a:ea typeface="DM Sans"/>
                  <a:cs typeface="DM Sans"/>
                  <a:sym typeface="DM Sans"/>
                </a:rPr>
                <a:t>Data Sources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95145" y="2932799"/>
            <a:ext cx="6669162" cy="917104"/>
            <a:chOff x="0" y="0"/>
            <a:chExt cx="1335465" cy="1836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GB" sz="2600" u="none" strike="noStrike" dirty="0">
                  <a:solidFill>
                    <a:srgbClr val="294D45"/>
                  </a:solidFill>
                  <a:latin typeface="DM Sans"/>
                  <a:ea typeface="DM Sans"/>
                  <a:cs typeface="DM Sans"/>
                  <a:sym typeface="DM Sans"/>
                </a:rPr>
                <a:t>Galaxy Schema</a:t>
              </a:r>
              <a:endParaRPr lang="en-US" sz="2600" u="none" strike="noStrike" dirty="0">
                <a:solidFill>
                  <a:srgbClr val="294D4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95145" y="4151548"/>
            <a:ext cx="6669162" cy="917104"/>
            <a:chOff x="0" y="0"/>
            <a:chExt cx="1335465" cy="1836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US" sz="2600" u="none" strike="noStrike" dirty="0">
                  <a:solidFill>
                    <a:srgbClr val="294D45"/>
                  </a:solidFill>
                  <a:latin typeface="DM Sans"/>
                  <a:ea typeface="DM Sans"/>
                  <a:cs typeface="DM Sans"/>
                  <a:sym typeface="DM Sans"/>
                </a:rPr>
                <a:t>Database Schema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95145" y="5370297"/>
            <a:ext cx="6669162" cy="917104"/>
            <a:chOff x="0" y="0"/>
            <a:chExt cx="1335465" cy="1836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US" sz="2600" u="none" strike="noStrike" dirty="0">
                  <a:solidFill>
                    <a:srgbClr val="294D45"/>
                  </a:solidFill>
                  <a:latin typeface="DM Sans"/>
                  <a:ea typeface="DM Sans"/>
                  <a:cs typeface="DM Sans"/>
                  <a:sym typeface="DM Sans"/>
                </a:rPr>
                <a:t>ETL Process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95145" y="6589047"/>
            <a:ext cx="6669162" cy="917104"/>
            <a:chOff x="0" y="0"/>
            <a:chExt cx="1335465" cy="1836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GB" sz="2600" u="none" strike="noStrike" dirty="0">
                  <a:solidFill>
                    <a:srgbClr val="294D45"/>
                  </a:solidFill>
                  <a:latin typeface="DM Sans"/>
                  <a:ea typeface="DM Sans"/>
                  <a:cs typeface="DM Sans"/>
                  <a:sym typeface="DM Sans"/>
                </a:rPr>
                <a:t>Power BI Dashboard</a:t>
              </a:r>
              <a:endParaRPr lang="en-US" sz="2600" u="none" strike="noStrike" dirty="0">
                <a:solidFill>
                  <a:srgbClr val="294D4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095145" y="7807796"/>
            <a:ext cx="6669162" cy="917104"/>
            <a:chOff x="0" y="0"/>
            <a:chExt cx="1335465" cy="18364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US" sz="2600" u="none" strike="noStrike" dirty="0">
                  <a:solidFill>
                    <a:srgbClr val="294D45"/>
                  </a:solidFill>
                  <a:latin typeface="DM Sans"/>
                  <a:ea typeface="DM Sans"/>
                  <a:cs typeface="DM Sans"/>
                  <a:sym typeface="DM Sans"/>
                </a:rPr>
                <a:t>Problems and Recommendations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98244" y="735264"/>
            <a:ext cx="6498658" cy="294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11050"/>
              </a:lnSpc>
              <a:spcBef>
                <a:spcPct val="0"/>
              </a:spcBef>
            </a:pPr>
            <a:r>
              <a:rPr lang="en-US" sz="11500" u="none" strike="noStrike" spc="-71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Table of Contents</a:t>
            </a:r>
          </a:p>
        </p:txBody>
      </p:sp>
      <p:pic>
        <p:nvPicPr>
          <p:cNvPr id="31" name="Picture 30" descr="A blue and green outline of a paper and a gear&#10;&#10;AI-generated content may be incorrect.">
            <a:extLst>
              <a:ext uri="{FF2B5EF4-FFF2-40B4-BE49-F238E27FC236}">
                <a16:creationId xmlns:a16="http://schemas.microsoft.com/office/drawing/2014/main" id="{B72B5912-7008-484C-180C-9CE5FA53BF3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71" y="4420042"/>
            <a:ext cx="4969034" cy="4457258"/>
          </a:xfrm>
          <a:prstGeom prst="roundRect">
            <a:avLst>
              <a:gd name="adj" fmla="val 16667"/>
            </a:avLst>
          </a:prstGeom>
          <a:ln w="12700">
            <a:solidFill>
              <a:srgbClr val="0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2" name="Group 24">
            <a:extLst>
              <a:ext uri="{FF2B5EF4-FFF2-40B4-BE49-F238E27FC236}">
                <a16:creationId xmlns:a16="http://schemas.microsoft.com/office/drawing/2014/main" id="{19E2CA8D-D898-256B-0C8B-0804A077F817}"/>
              </a:ext>
            </a:extLst>
          </p:cNvPr>
          <p:cNvGrpSpPr/>
          <p:nvPr/>
        </p:nvGrpSpPr>
        <p:grpSpPr>
          <a:xfrm>
            <a:off x="10095145" y="9026545"/>
            <a:ext cx="6669162" cy="917104"/>
            <a:chOff x="0" y="0"/>
            <a:chExt cx="1335465" cy="183645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A02E850-BC1D-3149-5501-2FFC30F529C6}"/>
                </a:ext>
              </a:extLst>
            </p:cNvPr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34" name="TextBox 26">
              <a:extLst>
                <a:ext uri="{FF2B5EF4-FFF2-40B4-BE49-F238E27FC236}">
                  <a16:creationId xmlns:a16="http://schemas.microsoft.com/office/drawing/2014/main" id="{DE87B19E-0FA5-254D-430A-E27BA0B42EF2}"/>
                </a:ext>
              </a:extLst>
            </p:cNvPr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US" sz="2600" u="none" strike="noStrike" dirty="0">
                  <a:solidFill>
                    <a:srgbClr val="294D45"/>
                  </a:solidFill>
                  <a:latin typeface="DM Sans"/>
                  <a:ea typeface="DM Sans"/>
                  <a:cs typeface="DM Sans"/>
                  <a:sym typeface="DM Sans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85800" y="700103"/>
            <a:ext cx="8124825" cy="152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516"/>
              </a:lnSpc>
              <a:spcBef>
                <a:spcPct val="0"/>
              </a:spcBef>
            </a:pPr>
            <a:r>
              <a:rPr lang="en-US" sz="9600" u="none" strike="noStrike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5853" y="2650509"/>
            <a:ext cx="8300947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buSzPct val="1200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294D45"/>
                </a:solidFill>
              </a:rPr>
              <a:t>MedSynora</a:t>
            </a:r>
            <a:r>
              <a:rPr lang="en-US" sz="4000" dirty="0"/>
              <a:t> is a corporate synthetic hospital dataset which includes following data</a:t>
            </a:r>
          </a:p>
          <a:p>
            <a:pPr>
              <a:buSzPct val="120000"/>
            </a:pPr>
            <a:r>
              <a:rPr lang="en-US" sz="4000" dirty="0">
                <a:solidFill>
                  <a:srgbClr val="294D45"/>
                </a:solidFill>
              </a:rPr>
              <a:t>     </a:t>
            </a:r>
          </a:p>
          <a:p>
            <a:pPr>
              <a:buSzPct val="120000"/>
            </a:pPr>
            <a:r>
              <a:rPr lang="en-US" sz="4000" dirty="0">
                <a:solidFill>
                  <a:srgbClr val="294D45"/>
                </a:solidFill>
              </a:rPr>
              <a:t>   Patient, Doctor, Encounter, Disease,</a:t>
            </a:r>
          </a:p>
          <a:p>
            <a:pPr>
              <a:buSzPct val="120000"/>
            </a:pPr>
            <a:r>
              <a:rPr lang="en-US" sz="4000" dirty="0">
                <a:solidFill>
                  <a:srgbClr val="294D45"/>
                </a:solidFill>
              </a:rPr>
              <a:t>   Treatment, Lab Tests, Procedures,</a:t>
            </a:r>
          </a:p>
          <a:p>
            <a:pPr>
              <a:buSzPct val="120000"/>
            </a:pPr>
            <a:r>
              <a:rPr lang="en-US" sz="4000" dirty="0">
                <a:solidFill>
                  <a:srgbClr val="294D45"/>
                </a:solidFill>
              </a:rPr>
              <a:t>   Rooms, Cost, Insurance…</a:t>
            </a:r>
            <a:br>
              <a:rPr lang="en-US" sz="4000" dirty="0"/>
            </a:br>
            <a:endParaRPr lang="en-US" sz="4000" dirty="0"/>
          </a:p>
          <a:p>
            <a:pPr marL="342900" lvl="0" indent="-342900">
              <a:buSzPct val="120000"/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DA2840-393C-F39E-E092-5B177E1D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" r="1932"/>
          <a:stretch>
            <a:fillRect/>
          </a:stretch>
        </p:blipFill>
        <p:spPr>
          <a:xfrm>
            <a:off x="9010105" y="2236497"/>
            <a:ext cx="8654292" cy="6560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2E4FA-D2FF-9EA6-4B95-5ED28F0C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EBFA15-70F2-D5C8-297A-0D266D535A9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AB07EBA3-704E-7A25-6302-08B7F9D7A039}"/>
              </a:ext>
            </a:extLst>
          </p:cNvPr>
          <p:cNvSpPr txBox="1"/>
          <p:nvPr/>
        </p:nvSpPr>
        <p:spPr>
          <a:xfrm>
            <a:off x="762000" y="906769"/>
            <a:ext cx="15448519" cy="133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0200"/>
              </a:lnSpc>
              <a:spcBef>
                <a:spcPct val="0"/>
              </a:spcBef>
            </a:pPr>
            <a:r>
              <a:rPr lang="en-US" sz="9600" spc="-826" dirty="0">
                <a:latin typeface="Arial Unicode"/>
                <a:ea typeface="Arial Unicode"/>
                <a:cs typeface="Arial Unicode"/>
                <a:sym typeface="Arial Unicode"/>
              </a:rPr>
              <a:t>Data Sources</a:t>
            </a:r>
            <a:endParaRPr lang="en-US" sz="9600" u="none" strike="noStrike" spc="-660" dirty="0"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7F885D8-8D1B-244C-4175-A4F590C39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617979"/>
            <a:ext cx="1371600" cy="1371600"/>
          </a:xfrm>
          <a:prstGeom prst="rect">
            <a:avLst/>
          </a:prstGeom>
        </p:spPr>
      </p:pic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25B1579-9DAA-4B6C-E64D-8B0F0B02B8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044459"/>
            <a:ext cx="1371600" cy="1371600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05B0B1F2-D342-9B4D-327F-15E309C954B8}"/>
              </a:ext>
            </a:extLst>
          </p:cNvPr>
          <p:cNvSpPr txBox="1"/>
          <p:nvPr/>
        </p:nvSpPr>
        <p:spPr>
          <a:xfrm>
            <a:off x="2868561" y="3422482"/>
            <a:ext cx="579611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DimDate</a:t>
            </a:r>
            <a:r>
              <a:rPr lang="en-GB" sz="4000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DimPatient</a:t>
            </a:r>
            <a:endParaRPr lang="en-US" sz="4000" dirty="0"/>
          </a:p>
        </p:txBody>
      </p:sp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36FC4DD-9A1E-1CD5-ABBA-C3C93ABFE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44459"/>
            <a:ext cx="13716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4A7F62-31EA-75DE-332B-F929DEE813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2" y="5617979"/>
            <a:ext cx="1371600" cy="137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CB30C0-B684-2303-96F6-E16270775F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2" y="8191500"/>
            <a:ext cx="1371600" cy="1371600"/>
          </a:xfrm>
          <a:prstGeom prst="rect">
            <a:avLst/>
          </a:prstGeom>
        </p:spPr>
      </p:pic>
      <p:sp>
        <p:nvSpPr>
          <p:cNvPr id="24" name="TextBox 14">
            <a:extLst>
              <a:ext uri="{FF2B5EF4-FFF2-40B4-BE49-F238E27FC236}">
                <a16:creationId xmlns:a16="http://schemas.microsoft.com/office/drawing/2014/main" id="{01382CB4-5462-42C9-5E08-A42A8B1C3602}"/>
              </a:ext>
            </a:extLst>
          </p:cNvPr>
          <p:cNvSpPr txBox="1"/>
          <p:nvPr/>
        </p:nvSpPr>
        <p:spPr>
          <a:xfrm>
            <a:off x="2868561" y="5688226"/>
            <a:ext cx="57961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buSzPts val="1100"/>
            </a:pPr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DimAllergy</a:t>
            </a:r>
            <a:r>
              <a:rPr lang="en-GB" sz="4000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DimChronicDisease</a:t>
            </a:r>
            <a:endParaRPr lang="en-GB" sz="4000" dirty="0">
              <a:solidFill>
                <a:schemeClr val="dk1"/>
              </a:solidFill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E9FCAA8A-94CC-9B5F-7011-716EDD570ABB}"/>
              </a:ext>
            </a:extLst>
          </p:cNvPr>
          <p:cNvSpPr txBox="1"/>
          <p:nvPr/>
        </p:nvSpPr>
        <p:spPr>
          <a:xfrm>
            <a:off x="2868561" y="8331994"/>
            <a:ext cx="1519083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buSzPts val="1100"/>
            </a:pPr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DimDoctor</a:t>
            </a:r>
            <a:r>
              <a:rPr lang="en-GB" sz="4000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DimInsurance</a:t>
            </a:r>
            <a:r>
              <a:rPr lang="en-GB" sz="4000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DimRoom</a:t>
            </a:r>
            <a:r>
              <a:rPr lang="en-US" sz="4000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Patient_ChronicDisease</a:t>
            </a:r>
            <a:r>
              <a:rPr lang="en-US" sz="4000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BridgeEncounterAdditionalService</a:t>
            </a:r>
            <a:r>
              <a:rPr lang="en-US" sz="4000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Patient_Allergy</a:t>
            </a:r>
            <a:endParaRPr lang="en-US" sz="4000" dirty="0">
              <a:solidFill>
                <a:schemeClr val="dk1"/>
              </a:solidFill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7A77D55E-AF34-2F9B-90A2-096018C2B5FC}"/>
              </a:ext>
            </a:extLst>
          </p:cNvPr>
          <p:cNvSpPr txBox="1"/>
          <p:nvPr/>
        </p:nvSpPr>
        <p:spPr>
          <a:xfrm>
            <a:off x="12491884" y="3114705"/>
            <a:ext cx="50341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DimSpecialTest</a:t>
            </a:r>
            <a:r>
              <a:rPr lang="en-GB" sz="4000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DimTreatments</a:t>
            </a:r>
            <a:endParaRPr lang="en-GB" sz="4000" dirty="0">
              <a:solidFill>
                <a:schemeClr val="dk1"/>
              </a:solidFill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FA376615-E470-BD8C-72A1-BB3B268B3438}"/>
              </a:ext>
            </a:extLst>
          </p:cNvPr>
          <p:cNvSpPr txBox="1"/>
          <p:nvPr/>
        </p:nvSpPr>
        <p:spPr>
          <a:xfrm>
            <a:off x="12491884" y="5688226"/>
            <a:ext cx="57961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DimAdditionalService</a:t>
            </a:r>
            <a:r>
              <a:rPr lang="en-GB" sz="4000" dirty="0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GB" sz="4000" dirty="0" err="1">
                <a:solidFill>
                  <a:schemeClr val="dk1"/>
                </a:solidFill>
                <a:ea typeface="Montserrat Medium"/>
                <a:cs typeface="Montserrat Medium"/>
                <a:sym typeface="Montserrat Medium"/>
              </a:rPr>
              <a:t>DimDisease</a:t>
            </a:r>
            <a:endParaRPr lang="en-GB" sz="4000" dirty="0">
              <a:solidFill>
                <a:schemeClr val="dk1"/>
              </a:solidFill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10C3C6F-A164-B7F4-A392-CB2F35875893}"/>
              </a:ext>
            </a:extLst>
          </p:cNvPr>
          <p:cNvSpPr/>
          <p:nvPr/>
        </p:nvSpPr>
        <p:spPr>
          <a:xfrm>
            <a:off x="9144001" y="665409"/>
            <a:ext cx="9372600" cy="1501059"/>
          </a:xfrm>
          <a:custGeom>
            <a:avLst/>
            <a:gdLst/>
            <a:ahLst/>
            <a:cxnLst/>
            <a:rect l="l" t="t" r="r" b="b"/>
            <a:pathLst>
              <a:path w="3792444" h="324424">
                <a:moveTo>
                  <a:pt x="0" y="0"/>
                </a:moveTo>
                <a:lnTo>
                  <a:pt x="3792444" y="0"/>
                </a:lnTo>
                <a:lnTo>
                  <a:pt x="3792444" y="324424"/>
                </a:lnTo>
                <a:lnTo>
                  <a:pt x="0" y="324424"/>
                </a:lnTo>
                <a:close/>
              </a:path>
            </a:pathLst>
          </a:custGeom>
          <a:solidFill>
            <a:srgbClr val="294D45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99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20949-B400-48E0-9E9B-73067B04F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23E873-D8A6-6724-A106-97608B33D6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3D60D1-F906-6697-A650-D5DEC34DD3F9}"/>
              </a:ext>
            </a:extLst>
          </p:cNvPr>
          <p:cNvSpPr txBox="1"/>
          <p:nvPr/>
        </p:nvSpPr>
        <p:spPr>
          <a:xfrm>
            <a:off x="685800" y="260445"/>
            <a:ext cx="103632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11516"/>
              </a:lnSpc>
              <a:spcBef>
                <a:spcPct val="0"/>
              </a:spcBef>
            </a:pPr>
            <a:r>
              <a:rPr lang="en-GB" sz="9600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G</a:t>
            </a:r>
            <a:r>
              <a:rPr lang="en-US" sz="9600" spc="-745" dirty="0" err="1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alaxy</a:t>
            </a:r>
            <a:r>
              <a:rPr lang="en-US" sz="9600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 Schema</a:t>
            </a:r>
            <a:endParaRPr lang="en-US" sz="9600" u="none" strike="noStrike" spc="-745" dirty="0">
              <a:solidFill>
                <a:srgbClr val="212121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BEFF8CFF-12BF-5611-FEC3-8A17202C12FC}"/>
              </a:ext>
            </a:extLst>
          </p:cNvPr>
          <p:cNvSpPr/>
          <p:nvPr/>
        </p:nvSpPr>
        <p:spPr>
          <a:xfrm>
            <a:off x="10820400" y="260445"/>
            <a:ext cx="9372600" cy="1501059"/>
          </a:xfrm>
          <a:custGeom>
            <a:avLst/>
            <a:gdLst/>
            <a:ahLst/>
            <a:cxnLst/>
            <a:rect l="l" t="t" r="r" b="b"/>
            <a:pathLst>
              <a:path w="3792444" h="324424">
                <a:moveTo>
                  <a:pt x="0" y="0"/>
                </a:moveTo>
                <a:lnTo>
                  <a:pt x="3792444" y="0"/>
                </a:lnTo>
                <a:lnTo>
                  <a:pt x="3792444" y="324424"/>
                </a:lnTo>
                <a:lnTo>
                  <a:pt x="0" y="324424"/>
                </a:lnTo>
                <a:close/>
              </a:path>
            </a:pathLst>
          </a:custGeom>
          <a:solidFill>
            <a:srgbClr val="294D45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black background with white rectangles&#10;&#10;AI-generated content may be incorrect.">
            <a:extLst>
              <a:ext uri="{FF2B5EF4-FFF2-40B4-BE49-F238E27FC236}">
                <a16:creationId xmlns:a16="http://schemas.microsoft.com/office/drawing/2014/main" id="{D18DC7EB-43DD-1367-342B-CC8728B8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21689"/>
            <a:ext cx="11883681" cy="80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5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07FE5-655D-BC3E-FC3C-28B3BF26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593238-A4B2-114A-EC61-3F12CE34BA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F8FB40-74DA-DE21-FA92-A9B45F473D81}"/>
              </a:ext>
            </a:extLst>
          </p:cNvPr>
          <p:cNvSpPr txBox="1"/>
          <p:nvPr/>
        </p:nvSpPr>
        <p:spPr>
          <a:xfrm>
            <a:off x="685800" y="700103"/>
            <a:ext cx="113538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11516"/>
              </a:lnSpc>
              <a:spcBef>
                <a:spcPct val="0"/>
              </a:spcBef>
            </a:pPr>
            <a:r>
              <a:rPr lang="en-US" sz="9600" u="none" strike="noStrike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Database Schema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BB0A50EF-FB14-B40A-34C4-FFA64364E97A}"/>
              </a:ext>
            </a:extLst>
          </p:cNvPr>
          <p:cNvSpPr/>
          <p:nvPr/>
        </p:nvSpPr>
        <p:spPr>
          <a:xfrm>
            <a:off x="12268200" y="665409"/>
            <a:ext cx="9372600" cy="1501059"/>
          </a:xfrm>
          <a:custGeom>
            <a:avLst/>
            <a:gdLst/>
            <a:ahLst/>
            <a:cxnLst/>
            <a:rect l="l" t="t" r="r" b="b"/>
            <a:pathLst>
              <a:path w="3792444" h="324424">
                <a:moveTo>
                  <a:pt x="0" y="0"/>
                </a:moveTo>
                <a:lnTo>
                  <a:pt x="3792444" y="0"/>
                </a:lnTo>
                <a:lnTo>
                  <a:pt x="3792444" y="324424"/>
                </a:lnTo>
                <a:lnTo>
                  <a:pt x="0" y="324424"/>
                </a:lnTo>
                <a:close/>
              </a:path>
            </a:pathLst>
          </a:custGeom>
          <a:solidFill>
            <a:srgbClr val="294D45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4D2D2A6-A6E7-F314-5ECC-067CA3A8739B}"/>
              </a:ext>
            </a:extLst>
          </p:cNvPr>
          <p:cNvSpPr txBox="1"/>
          <p:nvPr/>
        </p:nvSpPr>
        <p:spPr>
          <a:xfrm>
            <a:off x="685800" y="3086100"/>
            <a:ext cx="8010481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buSzPct val="120000"/>
              <a:buFont typeface="Arial" panose="020B0604020202020204" pitchFamily="34" charset="0"/>
              <a:buChar char="•"/>
            </a:pPr>
            <a:r>
              <a:rPr lang="en-US" sz="4000" dirty="0"/>
              <a:t>Implemented the Database schema </a:t>
            </a:r>
            <a:r>
              <a:rPr lang="en-US" sz="4000" dirty="0">
                <a:solidFill>
                  <a:srgbClr val="002060"/>
                </a:solidFill>
              </a:rPr>
              <a:t>in </a:t>
            </a:r>
            <a:r>
              <a:rPr lang="en-US" sz="4000" b="1" dirty="0">
                <a:solidFill>
                  <a:srgbClr val="294D45"/>
                </a:solidFill>
              </a:rPr>
              <a:t>SQL Server Management Studio</a:t>
            </a:r>
          </a:p>
          <a:p>
            <a:pPr marL="342900" lvl="0" indent="-342900">
              <a:buSzPct val="120000"/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lvl="0" indent="-571500">
              <a:buSzPct val="120000"/>
              <a:buFont typeface="Arial" panose="020B0604020202020204" pitchFamily="34" charset="0"/>
              <a:buChar char="•"/>
            </a:pPr>
            <a:r>
              <a:rPr lang="en-US" sz="4000" dirty="0"/>
              <a:t>Tables were connected to each other using</a:t>
            </a:r>
            <a:r>
              <a:rPr lang="en-US" sz="4000" dirty="0">
                <a:solidFill>
                  <a:srgbClr val="002060"/>
                </a:solidFill>
              </a:rPr>
              <a:t> </a:t>
            </a:r>
            <a:r>
              <a:rPr lang="en-US" sz="4000" dirty="0">
                <a:solidFill>
                  <a:srgbClr val="294D45"/>
                </a:solidFill>
              </a:rPr>
              <a:t>Primary key and Foreign key Relationships</a:t>
            </a:r>
          </a:p>
          <a:p>
            <a:pPr marL="342900" lvl="0" indent="-342900">
              <a:buSzPct val="120000"/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342900" lvl="0" indent="-342900">
              <a:buSzPct val="120000"/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dk1"/>
              </a:solidFill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0E335-D067-A457-8E03-A112DB370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660" y="3086100"/>
            <a:ext cx="5943600" cy="67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1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1CDDE-1076-3833-05C4-B09EE566F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CB390F-C462-0B47-6A16-1796549591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C16B56A-2109-F349-9FEE-E0369F103A54}"/>
              </a:ext>
            </a:extLst>
          </p:cNvPr>
          <p:cNvGrpSpPr/>
          <p:nvPr/>
        </p:nvGrpSpPr>
        <p:grpSpPr>
          <a:xfrm>
            <a:off x="370488" y="8242445"/>
            <a:ext cx="17547023" cy="1501059"/>
            <a:chOff x="0" y="0"/>
            <a:chExt cx="3792444" cy="3244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FB325F8-C019-FEED-D870-AA96B1D7EE2B}"/>
                </a:ext>
              </a:extLst>
            </p:cNvPr>
            <p:cNvSpPr/>
            <p:nvPr/>
          </p:nvSpPr>
          <p:spPr>
            <a:xfrm>
              <a:off x="0" y="0"/>
              <a:ext cx="3792444" cy="324424"/>
            </a:xfrm>
            <a:custGeom>
              <a:avLst/>
              <a:gdLst/>
              <a:ahLst/>
              <a:cxnLst/>
              <a:rect l="l" t="t" r="r" b="b"/>
              <a:pathLst>
                <a:path w="3792444" h="324424">
                  <a:moveTo>
                    <a:pt x="0" y="0"/>
                  </a:moveTo>
                  <a:lnTo>
                    <a:pt x="3792444" y="0"/>
                  </a:lnTo>
                  <a:lnTo>
                    <a:pt x="3792444" y="324424"/>
                  </a:lnTo>
                  <a:lnTo>
                    <a:pt x="0" y="324424"/>
                  </a:lnTo>
                  <a:close/>
                </a:path>
              </a:pathLst>
            </a:custGeom>
            <a:solidFill>
              <a:srgbClr val="294D4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32869B7-348D-7C2D-9B86-2FE20527CF3F}"/>
                </a:ext>
              </a:extLst>
            </p:cNvPr>
            <p:cNvSpPr txBox="1"/>
            <p:nvPr/>
          </p:nvSpPr>
          <p:spPr>
            <a:xfrm>
              <a:off x="0" y="-200025"/>
              <a:ext cx="3792444" cy="524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DF2D47D-9AB1-9C8F-6EAF-68AE383AA31C}"/>
              </a:ext>
            </a:extLst>
          </p:cNvPr>
          <p:cNvSpPr txBox="1"/>
          <p:nvPr/>
        </p:nvSpPr>
        <p:spPr>
          <a:xfrm>
            <a:off x="685800" y="700103"/>
            <a:ext cx="8124825" cy="152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516"/>
              </a:lnSpc>
              <a:spcBef>
                <a:spcPct val="0"/>
              </a:spcBef>
            </a:pPr>
            <a:r>
              <a:rPr lang="en-US" sz="9600" u="none" strike="noStrike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ETL Process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65AB4A0-5DBD-F9E8-6079-C513DB52B836}"/>
              </a:ext>
            </a:extLst>
          </p:cNvPr>
          <p:cNvSpPr txBox="1"/>
          <p:nvPr/>
        </p:nvSpPr>
        <p:spPr>
          <a:xfrm>
            <a:off x="685800" y="2966097"/>
            <a:ext cx="8010481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buSzPct val="120000"/>
              <a:buFont typeface="Arial" panose="020B0604020202020204" pitchFamily="34" charset="0"/>
              <a:buChar char="•"/>
            </a:pPr>
            <a:r>
              <a:rPr lang="en-US" sz="4000" dirty="0"/>
              <a:t>Used </a:t>
            </a:r>
            <a:r>
              <a:rPr lang="en-US" sz="4000" b="1" dirty="0">
                <a:solidFill>
                  <a:srgbClr val="294D45"/>
                </a:solidFill>
              </a:rPr>
              <a:t>Apache Hop </a:t>
            </a:r>
            <a:r>
              <a:rPr lang="en-US" sz="4000" dirty="0"/>
              <a:t>as the ETL platform</a:t>
            </a:r>
          </a:p>
          <a:p>
            <a:pPr marL="571500" lvl="0" indent="-571500">
              <a:buSzPct val="120000"/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lvl="0" indent="-571500">
              <a:buSzPct val="120000"/>
              <a:buFont typeface="Arial" panose="020B0604020202020204" pitchFamily="34" charset="0"/>
              <a:buChar char="•"/>
            </a:pPr>
            <a:r>
              <a:rPr lang="en-US" sz="4000" dirty="0"/>
              <a:t>Will have a look on Pipelines and workflow in Apache hop</a:t>
            </a:r>
          </a:p>
          <a:p>
            <a:pPr marL="342900" lvl="0" indent="-342900">
              <a:buSzPct val="120000"/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342900" lvl="0" indent="-342900">
              <a:buSzPct val="120000"/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dk1"/>
              </a:solidFill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" name="Picture 9" descr="A blue circle with arrows and icons&#10;&#10;AI-generated content may be incorrect.">
            <a:extLst>
              <a:ext uri="{FF2B5EF4-FFF2-40B4-BE49-F238E27FC236}">
                <a16:creationId xmlns:a16="http://schemas.microsoft.com/office/drawing/2014/main" id="{CB1DDC5A-3567-D374-D32F-45B3D7F38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020122"/>
            <a:ext cx="7281884" cy="55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4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71287-48BC-C543-40F6-841EEF34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D8C260-EC47-D5D4-8E71-F6C598CD4C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1FFC75C-4A53-156D-2977-D0A29B88983D}"/>
              </a:ext>
            </a:extLst>
          </p:cNvPr>
          <p:cNvGrpSpPr/>
          <p:nvPr/>
        </p:nvGrpSpPr>
        <p:grpSpPr>
          <a:xfrm>
            <a:off x="370488" y="8242445"/>
            <a:ext cx="17547023" cy="1501059"/>
            <a:chOff x="0" y="0"/>
            <a:chExt cx="3792444" cy="3244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DCFF13-E205-F76F-C309-6F08EE5863B3}"/>
                </a:ext>
              </a:extLst>
            </p:cNvPr>
            <p:cNvSpPr/>
            <p:nvPr/>
          </p:nvSpPr>
          <p:spPr>
            <a:xfrm>
              <a:off x="0" y="0"/>
              <a:ext cx="3792444" cy="324424"/>
            </a:xfrm>
            <a:custGeom>
              <a:avLst/>
              <a:gdLst/>
              <a:ahLst/>
              <a:cxnLst/>
              <a:rect l="l" t="t" r="r" b="b"/>
              <a:pathLst>
                <a:path w="3792444" h="324424">
                  <a:moveTo>
                    <a:pt x="0" y="0"/>
                  </a:moveTo>
                  <a:lnTo>
                    <a:pt x="3792444" y="0"/>
                  </a:lnTo>
                  <a:lnTo>
                    <a:pt x="3792444" y="324424"/>
                  </a:lnTo>
                  <a:lnTo>
                    <a:pt x="0" y="324424"/>
                  </a:lnTo>
                  <a:close/>
                </a:path>
              </a:pathLst>
            </a:custGeom>
            <a:solidFill>
              <a:srgbClr val="294D4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EDA98B6-3CA5-96FD-02A0-CD3D50AB78B7}"/>
                </a:ext>
              </a:extLst>
            </p:cNvPr>
            <p:cNvSpPr txBox="1"/>
            <p:nvPr/>
          </p:nvSpPr>
          <p:spPr>
            <a:xfrm>
              <a:off x="0" y="-200025"/>
              <a:ext cx="3792444" cy="524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CD71B564-DD63-AF0F-B55B-8E8EED153EEE}"/>
              </a:ext>
            </a:extLst>
          </p:cNvPr>
          <p:cNvSpPr txBox="1"/>
          <p:nvPr/>
        </p:nvSpPr>
        <p:spPr>
          <a:xfrm>
            <a:off x="685800" y="700103"/>
            <a:ext cx="137160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11516"/>
              </a:lnSpc>
              <a:spcBef>
                <a:spcPct val="0"/>
              </a:spcBef>
            </a:pPr>
            <a:r>
              <a:rPr lang="en-US" sz="9600" u="none" strike="noStrike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Power BI Dashboard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C8B65D0-0727-1456-DD7F-F27BF3CFA536}"/>
              </a:ext>
            </a:extLst>
          </p:cNvPr>
          <p:cNvSpPr txBox="1"/>
          <p:nvPr/>
        </p:nvSpPr>
        <p:spPr>
          <a:xfrm>
            <a:off x="685800" y="2966097"/>
            <a:ext cx="8010481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en-US" sz="4000" dirty="0"/>
              <a:t>Helps MedSynora turn complex medical and hospital data into clear, interactive dashboards for smarter and faster healthcare management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</a:pPr>
            <a:endParaRPr lang="en-US" altLang="en-US" sz="4000" dirty="0"/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sz="4000" dirty="0"/>
              <a:t>Will have a look on Power BI dashboard related to MedSynora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</a:pPr>
            <a:endParaRPr lang="en-US" altLang="en-US" sz="40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</a:pPr>
            <a:endParaRPr lang="en-US" altLang="en-US" sz="3200" dirty="0"/>
          </a:p>
          <a:p>
            <a:pPr marL="342900" lvl="0" indent="-342900">
              <a:buSzPct val="120000"/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342900" lvl="0" indent="-342900">
              <a:buSzPct val="120000"/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dk1"/>
              </a:solidFill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Picture 3" descr="A logo of a company&#10;&#10;AI-generated content may be incorrect.">
            <a:extLst>
              <a:ext uri="{FF2B5EF4-FFF2-40B4-BE49-F238E27FC236}">
                <a16:creationId xmlns:a16="http://schemas.microsoft.com/office/drawing/2014/main" id="{0962EE45-85BE-ADB4-2C79-98D69C65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40" y="1552272"/>
            <a:ext cx="7283360" cy="71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7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8514C-94BD-210F-CD1C-09AF69EA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2EA4EA-3A7F-BF56-2841-BA82203B3F7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4071B81-A686-BF0A-5D1D-21A78EDA3768}"/>
              </a:ext>
            </a:extLst>
          </p:cNvPr>
          <p:cNvSpPr txBox="1"/>
          <p:nvPr/>
        </p:nvSpPr>
        <p:spPr>
          <a:xfrm>
            <a:off x="685799" y="700103"/>
            <a:ext cx="17547023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11516"/>
              </a:lnSpc>
              <a:spcBef>
                <a:spcPct val="0"/>
              </a:spcBef>
            </a:pPr>
            <a:r>
              <a:rPr lang="en-US" sz="11500" u="none" strike="noStrike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Problems and </a:t>
            </a:r>
            <a:r>
              <a:rPr lang="en-US" sz="9600" u="none" strike="noStrike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Recommendations</a:t>
            </a:r>
            <a:endParaRPr lang="en-US" sz="11500" u="none" strike="noStrike" spc="-745" dirty="0">
              <a:solidFill>
                <a:srgbClr val="212121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3FC992-FD4C-0E29-48B2-2A370EBB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459164"/>
              </p:ext>
            </p:extLst>
          </p:nvPr>
        </p:nvGraphicFramePr>
        <p:xfrm>
          <a:off x="628650" y="2763518"/>
          <a:ext cx="17030700" cy="693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4773">
                  <a:extLst>
                    <a:ext uri="{9D8B030D-6E8A-4147-A177-3AD203B41FA5}">
                      <a16:colId xmlns:a16="http://schemas.microsoft.com/office/drawing/2014/main" val="161418618"/>
                    </a:ext>
                  </a:extLst>
                </a:gridCol>
                <a:gridCol w="8315927">
                  <a:extLst>
                    <a:ext uri="{9D8B030D-6E8A-4147-A177-3AD203B41FA5}">
                      <a16:colId xmlns:a16="http://schemas.microsoft.com/office/drawing/2014/main" val="1592260162"/>
                    </a:ext>
                  </a:extLst>
                </a:gridCol>
              </a:tblGrid>
              <a:tr h="1082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chemeClr val="tx1"/>
                          </a:solidFill>
                        </a:rPr>
                        <a:t>Problems</a:t>
                      </a:r>
                      <a:endParaRPr lang="en-GB" sz="6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chemeClr val="tx1"/>
                          </a:solidFill>
                        </a:rPr>
                        <a:t>Recommendations</a:t>
                      </a:r>
                      <a:endParaRPr lang="en-US" sz="11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1964"/>
                  </a:ext>
                </a:extLst>
              </a:tr>
              <a:tr h="1100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Recognition of complications</a:t>
                      </a:r>
                      <a:endParaRPr lang="en-GB" sz="4000" dirty="0"/>
                    </a:p>
                    <a:p>
                      <a:pPr algn="ctr"/>
                      <a:endParaRPr lang="en-US" sz="4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294D4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kern="100" dirty="0">
                          <a:solidFill>
                            <a:srgbClr val="262626"/>
                          </a:solidFill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Handling multiple data formats</a:t>
                      </a:r>
                    </a:p>
                    <a:p>
                      <a:pPr algn="ctr"/>
                      <a:endParaRPr lang="en-US" sz="4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294D4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32602"/>
                  </a:ext>
                </a:extLst>
              </a:tr>
              <a:tr h="1100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Invest in chronic disease units</a:t>
                      </a:r>
                      <a:endParaRPr lang="en-GB" sz="4000" dirty="0"/>
                    </a:p>
                    <a:p>
                      <a:pPr algn="ctr"/>
                      <a:endParaRPr lang="en-US" sz="4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294D4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kern="100" dirty="0">
                          <a:solidFill>
                            <a:srgbClr val="262626"/>
                          </a:solidFill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Missing or inconsistent data</a:t>
                      </a:r>
                    </a:p>
                    <a:p>
                      <a:pPr algn="ctr"/>
                      <a:endParaRPr lang="en-US" sz="4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294D4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5734"/>
                  </a:ext>
                </a:extLst>
              </a:tr>
              <a:tr h="1100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Enhance monitoring of costs</a:t>
                      </a:r>
                    </a:p>
                    <a:p>
                      <a:pPr algn="ctr"/>
                      <a:endParaRPr lang="en-US" sz="4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294D4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kern="100" dirty="0">
                          <a:solidFill>
                            <a:srgbClr val="262626"/>
                          </a:solidFill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Complex joins in bridge tables</a:t>
                      </a:r>
                      <a:endParaRPr lang="en-GB" sz="4000" kern="100" dirty="0">
                        <a:solidFill>
                          <a:srgbClr val="262626"/>
                        </a:solidFill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4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294D4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690753"/>
                  </a:ext>
                </a:extLst>
              </a:tr>
              <a:tr h="16128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Leveraging seasonal patterns to optimize both staffing and inventory</a:t>
                      </a:r>
                      <a:endParaRPr lang="en-GB" sz="4000" dirty="0"/>
                    </a:p>
                    <a:p>
                      <a:pPr algn="ctr"/>
                      <a:endParaRPr lang="en-US" sz="4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294D4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ETL errors - by data types </a:t>
                      </a:r>
                    </a:p>
                    <a:p>
                      <a:pPr algn="ctr"/>
                      <a:endParaRPr lang="en-US" sz="40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294D4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458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97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253</Words>
  <Application>Microsoft Office PowerPoint</Application>
  <PresentationFormat>Custom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DM Sans</vt:lpstr>
      <vt:lpstr>Arial</vt:lpstr>
      <vt:lpstr>Montserrat Medium</vt:lpstr>
      <vt:lpstr>Arial Unicode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Social Media Report Presentation</dc:title>
  <dc:creator>Amjad Azward</dc:creator>
  <cp:lastModifiedBy>Ilma A</cp:lastModifiedBy>
  <cp:revision>32</cp:revision>
  <dcterms:created xsi:type="dcterms:W3CDTF">2006-08-16T00:00:00Z</dcterms:created>
  <dcterms:modified xsi:type="dcterms:W3CDTF">2025-07-14T08:01:34Z</dcterms:modified>
  <dc:identifier>DAGspaOqcnE</dc:identifier>
</cp:coreProperties>
</file>